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8" r:id="rId3"/>
    <p:sldId id="259" r:id="rId4"/>
    <p:sldId id="258" r:id="rId5"/>
    <p:sldId id="271" r:id="rId6"/>
    <p:sldId id="261" r:id="rId7"/>
    <p:sldId id="269" r:id="rId8"/>
    <p:sldId id="278" r:id="rId9"/>
    <p:sldId id="279" r:id="rId10"/>
    <p:sldId id="281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C2B5"/>
    <a:srgbClr val="7F7F7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6327"/>
  </p:normalViewPr>
  <p:slideViewPr>
    <p:cSldViewPr snapToGrid="0">
      <p:cViewPr varScale="1">
        <p:scale>
          <a:sx n="123" d="100"/>
          <a:sy n="123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F5EC4-850E-CE4E-8940-24A75DC1271A}" type="datetimeFigureOut">
              <a:rPr lang="en-US" smtClean="0"/>
              <a:t>2/14/24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4D337-7DDB-0B4C-B230-FC441DB45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68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Fully trained insured in NT, ND, </a:t>
            </a:r>
            <a:r>
              <a:rPr lang="en-US" dirty="0" err="1"/>
              <a:t>iR</a:t>
            </a:r>
            <a:r>
              <a:rPr lang="en-US" dirty="0"/>
              <a:t>, wellbeing coaching</a:t>
            </a:r>
          </a:p>
          <a:p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Gut health: personalised programmes enabling those suffering with unresolved symptoms to find relief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4D337-7DDB-0B4C-B230-FC441DB457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04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truly representative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4D337-7DDB-0B4C-B230-FC441DB457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93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Beneficial WHEN ALL IS WELL!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4D337-7DDB-0B4C-B230-FC441DB457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3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4D337-7DDB-0B4C-B230-FC441DB457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30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Neurotansmitters</a:t>
            </a:r>
            <a:r>
              <a:rPr lang="en-US" dirty="0"/>
              <a:t>: dopamine, GABA, serotonin</a:t>
            </a:r>
          </a:p>
          <a:p>
            <a:r>
              <a:rPr lang="en-US" dirty="0"/>
              <a:t>CANNOT CROSS BBB or can it??</a:t>
            </a:r>
          </a:p>
          <a:p>
            <a:r>
              <a:rPr lang="en-US" dirty="0"/>
              <a:t>Feeling of butterflies in your stomach?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4D337-7DDB-0B4C-B230-FC441DB457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89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271F2-7A8E-FE8B-9080-7DD62B285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ED3C65-9CDE-5105-3F60-B30BC83230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498E3E-5B1E-F477-F698-6EAA512D4C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Lack of SCFA bacteria - butyrate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4692B-755E-AE2E-F65D-56EFB29C53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84D337-7DDB-0B4C-B230-FC441DB457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89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6ED2D-AD37-4D91-8AE6-B12F33531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F2C3E-574F-460B-87FA-367798E48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EEB76-A23A-4CD3-B468-6833C165A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9147-3BC8-4B25-BBB5-908E0E5A980E}" type="datetimeFigureOut">
              <a:rPr lang="en-PH" smtClean="0"/>
              <a:t>2/14/24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07CB3-F6BD-4F4A-9243-FC11FE743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4121A-F3E8-4DF5-AB87-ACC7E5D51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1034-56ED-43BA-BB57-006D989C101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7983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0D6-AFD2-40B8-B205-DB57CBBA9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D02AB-CE11-4A01-B9EE-DC59C7F29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60406-8F81-4C7E-8DEA-A561E5591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9147-3BC8-4B25-BBB5-908E0E5A980E}" type="datetimeFigureOut">
              <a:rPr lang="en-PH" smtClean="0"/>
              <a:t>2/14/24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D7FA9-DD17-46D2-8A15-82E6DB55C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43FD6-1F59-436C-BB98-88AA99C08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1034-56ED-43BA-BB57-006D989C101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7080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C533C4-5526-4627-B660-70B185989C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EC5F01-688E-4747-9002-B7DDC518A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D7278-C371-4302-82A1-AF291E31D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9147-3BC8-4B25-BBB5-908E0E5A980E}" type="datetimeFigureOut">
              <a:rPr lang="en-PH" smtClean="0"/>
              <a:t>2/14/24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FCE64-4433-4576-A130-CAF9EDB56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A943F-7401-4292-BB1B-F866B1F1E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1034-56ED-43BA-BB57-006D989C101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6018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0A1DA-16FC-484D-AB5F-8830545F0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CA9D-0825-45C8-ABE4-3BB51578C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9C4D7-AFBD-4EE8-9299-6C4C6470D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9147-3BC8-4B25-BBB5-908E0E5A980E}" type="datetimeFigureOut">
              <a:rPr lang="en-PH" smtClean="0"/>
              <a:t>2/14/24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2271A-2AAF-4298-8CDB-B1985F5F4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001CD-7A12-4513-859C-9D746B528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1034-56ED-43BA-BB57-006D989C101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4568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251A6-8A96-43FD-A6CC-FACDD2052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E45E9-4AA1-4D88-9D5F-C66BB9EF6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C59E8-EF0E-44B5-8B54-1648B1A4D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9147-3BC8-4B25-BBB5-908E0E5A980E}" type="datetimeFigureOut">
              <a:rPr lang="en-PH" smtClean="0"/>
              <a:t>2/14/24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9AF50-5839-4BC5-8D5A-58FB1DE92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7AB81-C45A-42D1-B77C-584175FF7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1034-56ED-43BA-BB57-006D989C101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0483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3AC23-B6C6-4DE6-BB77-1B48822F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1B3E7-F761-4FFB-A333-0F7D103B05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354DE-95F1-4DBF-8B3B-B31369C01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956FEF-C76D-4DE7-A83C-CEE2B935E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9147-3BC8-4B25-BBB5-908E0E5A980E}" type="datetimeFigureOut">
              <a:rPr lang="en-PH" smtClean="0"/>
              <a:t>2/14/24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F24D0-BFAB-4058-BE6A-42C6D2D76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0181A-29F8-4E60-AF22-250EF086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1034-56ED-43BA-BB57-006D989C101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7447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1FE5E-370A-4130-B88F-C6C383C9D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5DDF8-540A-4BF2-BF70-F114BD616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20D1C0-2FC6-47FA-A6B0-87C258E249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5960FA-32CB-4541-AA95-55A44E3803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21682D-B5D5-4C2B-9DA5-6383C823B2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EE42C2-B93D-45DE-A507-059FA50DF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9147-3BC8-4B25-BBB5-908E0E5A980E}" type="datetimeFigureOut">
              <a:rPr lang="en-PH" smtClean="0"/>
              <a:t>2/14/24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8709DF-2925-446E-97E6-06298754C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D7C429-1EFE-4E6E-9815-D25FDF7E4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1034-56ED-43BA-BB57-006D989C101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6510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57BD9-C88B-493F-8265-C29CD93A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E6AAFD-950D-496A-8E04-6B5E1F64A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9147-3BC8-4B25-BBB5-908E0E5A980E}" type="datetimeFigureOut">
              <a:rPr lang="en-PH" smtClean="0"/>
              <a:t>2/14/24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423B7E-6B36-4D10-9BBD-699CE3CD5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762FAB-2CCF-416D-81B3-9C5378BC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1034-56ED-43BA-BB57-006D989C101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6168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A33353-7C06-4261-8C2D-57B173F1E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9147-3BC8-4B25-BBB5-908E0E5A980E}" type="datetimeFigureOut">
              <a:rPr lang="en-PH" smtClean="0"/>
              <a:t>2/14/24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3BBA71-21A7-4EBF-BE31-055925B9C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FC9BE-D4FF-4A2E-9337-2B36F3E91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1034-56ED-43BA-BB57-006D989C101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70619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34FC9-2151-4B50-80E0-6C37619DB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DF399-2FDE-4D19-8AE3-C9E7BF2FF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083726-EDFF-4823-A8BE-B1F8AAB04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265AD-3E6E-43AE-BC2B-7AD4BD616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9147-3BC8-4B25-BBB5-908E0E5A980E}" type="datetimeFigureOut">
              <a:rPr lang="en-PH" smtClean="0"/>
              <a:t>2/14/24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BAB664-405A-48BD-B4A2-C8E6E488F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62E87-8706-49DB-8D6F-27DD57A1B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1034-56ED-43BA-BB57-006D989C101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73458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6A876-F33D-43B1-8FA4-5A8AE9A65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EACF0A-7CB6-41F6-AD2E-5714336095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52641-CDD9-4E89-8E8B-BE430E577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A60324-2BF3-42CD-BB38-10850F385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9147-3BC8-4B25-BBB5-908E0E5A980E}" type="datetimeFigureOut">
              <a:rPr lang="en-PH" smtClean="0"/>
              <a:t>2/14/24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334EE-1CAB-48A8-8991-A103DA62B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D2829-ABF1-4A8E-880E-853753AD9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1034-56ED-43BA-BB57-006D989C101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7711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8B0B41-02DA-4DEE-A786-C6D9251EA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19C09-3B35-4C47-838A-7581E91CF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71C81-F949-41FF-AB6B-7B676B77A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29147-3BC8-4B25-BBB5-908E0E5A980E}" type="datetimeFigureOut">
              <a:rPr lang="en-PH" smtClean="0"/>
              <a:t>2/14/24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45470-8A99-4FFC-8913-FD7B2E85C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0641A-3D45-4764-961B-050C1AB79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71034-56ED-43BA-BB57-006D989C1017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2384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aroline@peytonprinciples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peytonprinciple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4DEC9F86-79E2-42CB-937B-FBC10CEBD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" y="270163"/>
            <a:ext cx="1217337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68D4C3-7748-E791-8E88-C475B5100DE5}"/>
              </a:ext>
            </a:extLst>
          </p:cNvPr>
          <p:cNvSpPr txBox="1"/>
          <p:nvPr/>
        </p:nvSpPr>
        <p:spPr>
          <a:xfrm>
            <a:off x="581891" y="1960372"/>
            <a:ext cx="108481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53C2B5"/>
                </a:solidFill>
                <a:latin typeface="Arial Nova" panose="020F0502020204030204" pitchFamily="34" charset="0"/>
              </a:rPr>
              <a:t>The Wonderful World of our Gut Microbiome</a:t>
            </a:r>
          </a:p>
          <a:p>
            <a:pPr algn="ctr"/>
            <a:r>
              <a:rPr lang="en-US" sz="4000" b="1" dirty="0">
                <a:solidFill>
                  <a:srgbClr val="53C2B5"/>
                </a:solidFill>
                <a:latin typeface="Arial Nova" panose="020F0502020204030204" pitchFamily="34" charset="0"/>
              </a:rPr>
              <a:t>	&amp; its link to Parkinson’s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533F4B-E61C-F147-3CE5-EB4DBD1E60FC}"/>
              </a:ext>
            </a:extLst>
          </p:cNvPr>
          <p:cNvSpPr txBox="1"/>
          <p:nvPr/>
        </p:nvSpPr>
        <p:spPr>
          <a:xfrm>
            <a:off x="844826" y="5291328"/>
            <a:ext cx="6520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53C2B5"/>
                </a:solidFill>
                <a:latin typeface="Arial Nova" panose="020B0504020202020204" pitchFamily="34" charset="0"/>
              </a:rPr>
              <a:t>Caroline Peyton</a:t>
            </a:r>
          </a:p>
          <a:p>
            <a:r>
              <a:rPr lang="en-US" sz="2400" b="1" dirty="0">
                <a:solidFill>
                  <a:srgbClr val="53C2B5"/>
                </a:solidFill>
                <a:latin typeface="Arial Nova" panose="020B0504020202020204" pitchFamily="34" charset="0"/>
              </a:rPr>
              <a:t>Nutritionist, Naturopath, Gut Health Expert</a:t>
            </a:r>
          </a:p>
          <a:p>
            <a:r>
              <a:rPr lang="en-US" sz="2400" b="1" dirty="0" err="1">
                <a:solidFill>
                  <a:srgbClr val="53C2B5"/>
                </a:solidFill>
                <a:latin typeface="Arial Nova" panose="020B0504020202020204" pitchFamily="34" charset="0"/>
              </a:rPr>
              <a:t>Cotswolds</a:t>
            </a:r>
            <a:endParaRPr lang="en-US" sz="2400" b="1" dirty="0">
              <a:solidFill>
                <a:srgbClr val="53C2B5"/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Google Shape;85;p1">
            <a:extLst>
              <a:ext uri="{FF2B5EF4-FFF2-40B4-BE49-F238E27FC236}">
                <a16:creationId xmlns:a16="http://schemas.microsoft.com/office/drawing/2014/main" id="{D8DAA11A-8E66-8A39-19CC-690629D6E06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1993" y="4540469"/>
            <a:ext cx="2832100" cy="283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416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D775E-F36E-50F8-325F-C9E14245B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2FDDE929-6A88-52FD-43FA-F363948BC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" y="280554"/>
            <a:ext cx="1217337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DFD989-4B44-82D4-8744-0DDFC381C60B}"/>
              </a:ext>
            </a:extLst>
          </p:cNvPr>
          <p:cNvSpPr txBox="1"/>
          <p:nvPr/>
        </p:nvSpPr>
        <p:spPr>
          <a:xfrm>
            <a:off x="2597727" y="672525"/>
            <a:ext cx="7720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53C2B5"/>
                </a:solidFill>
                <a:latin typeface="Arial Nova" panose="020B0504020202020204" pitchFamily="34" charset="0"/>
              </a:rPr>
              <a:t>What does the Research tell us?</a:t>
            </a:r>
          </a:p>
        </p:txBody>
      </p:sp>
      <p:pic>
        <p:nvPicPr>
          <p:cNvPr id="4" name="Google Shape;85;p1">
            <a:extLst>
              <a:ext uri="{FF2B5EF4-FFF2-40B4-BE49-F238E27FC236}">
                <a16:creationId xmlns:a16="http://schemas.microsoft.com/office/drawing/2014/main" id="{82AFB5FE-9710-F04C-C2E1-884000EA6D6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41993" y="4540469"/>
            <a:ext cx="2832100" cy="2832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60AA07-637A-E472-6386-7C407A0BD80D}"/>
              </a:ext>
            </a:extLst>
          </p:cNvPr>
          <p:cNvSpPr txBox="1"/>
          <p:nvPr/>
        </p:nvSpPr>
        <p:spPr>
          <a:xfrm>
            <a:off x="800100" y="1649273"/>
            <a:ext cx="1041169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F7F7F"/>
                </a:solidFill>
              </a:rPr>
              <a:t>Conclusion</a:t>
            </a:r>
          </a:p>
          <a:p>
            <a:pPr algn="ctr"/>
            <a:r>
              <a:rPr lang="en-US" sz="3200" b="1" dirty="0">
                <a:solidFill>
                  <a:srgbClr val="7F7F7F"/>
                </a:solidFill>
              </a:rPr>
              <a:t> </a:t>
            </a:r>
          </a:p>
          <a:p>
            <a:pPr algn="ctr"/>
            <a:r>
              <a:rPr lang="en-US" sz="3200" b="1" i="1" dirty="0">
                <a:solidFill>
                  <a:srgbClr val="53C2B5"/>
                </a:solidFill>
              </a:rPr>
              <a:t>Parkinson’s Disease is accompanied by dysbiosis of the gut microbiome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7F7F7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271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4DEC9F86-79E2-42CB-937B-FBC10CEBD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" y="0"/>
            <a:ext cx="1217337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68D4C3-7748-E791-8E88-C475B5100DE5}"/>
              </a:ext>
            </a:extLst>
          </p:cNvPr>
          <p:cNvSpPr txBox="1"/>
          <p:nvPr/>
        </p:nvSpPr>
        <p:spPr>
          <a:xfrm>
            <a:off x="792480" y="1279720"/>
            <a:ext cx="1114145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Test to discover your unique microbiome community →</a:t>
            </a:r>
          </a:p>
          <a:p>
            <a:endParaRPr lang="en-US" sz="1000" b="1" dirty="0">
              <a:solidFill>
                <a:schemeClr val="bg1">
                  <a:lumMod val="50000"/>
                </a:schemeClr>
              </a:solidFill>
              <a:latin typeface="Arial Nova" panose="020B0504020202020204" pitchFamily="34" charset="0"/>
            </a:endParaRP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“72 markers that give clarity how your gut impacts your health” </a:t>
            </a:r>
            <a:endParaRPr lang="en-US" sz="1000" b="1" dirty="0">
              <a:solidFill>
                <a:schemeClr val="bg1">
                  <a:lumMod val="50000"/>
                </a:schemeClr>
              </a:solidFill>
              <a:latin typeface="Arial Nova" panose="020B0504020202020204" pitchFamily="34" charset="0"/>
            </a:endParaRPr>
          </a:p>
          <a:p>
            <a:endParaRPr lang="en-US" sz="1000" b="1" dirty="0">
              <a:solidFill>
                <a:schemeClr val="bg1">
                  <a:lumMod val="50000"/>
                </a:schemeClr>
              </a:solidFill>
              <a:latin typeface="Arial Nova" panose="020B0504020202020204" pitchFamily="34" charset="0"/>
            </a:endParaRP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DNA based “PCR” test CQC quality (aligned with NHS standards)</a:t>
            </a:r>
          </a:p>
          <a:p>
            <a:endParaRPr lang="en-US" sz="1000" b="1" dirty="0">
              <a:solidFill>
                <a:schemeClr val="bg1">
                  <a:lumMod val="50000"/>
                </a:schemeClr>
              </a:solidFill>
              <a:latin typeface="Arial Nova" panose="020B0504020202020204" pitchFamily="34" charset="0"/>
            </a:endParaRP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From Inflammation to Intestinal Permeability → “Leaky gut”</a:t>
            </a:r>
          </a:p>
          <a:p>
            <a:endParaRPr lang="en-US" sz="1000" b="1" dirty="0">
              <a:solidFill>
                <a:schemeClr val="bg1">
                  <a:lumMod val="50000"/>
                </a:schemeClr>
              </a:solidFill>
              <a:latin typeface="Arial Nova" panose="020B0504020202020204" pitchFamily="34" charset="0"/>
            </a:endParaRP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From Digestive capability to Gut Immunity capability</a:t>
            </a:r>
          </a:p>
          <a:p>
            <a:endParaRPr lang="en-US" sz="1000" b="1" dirty="0">
              <a:solidFill>
                <a:schemeClr val="bg1">
                  <a:lumMod val="50000"/>
                </a:schemeClr>
              </a:solidFill>
              <a:latin typeface="Arial Nova" panose="020B0504020202020204" pitchFamily="34" charset="0"/>
            </a:endParaRP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From Beneficial ESSENTIAL bacteria to pathogens, parasites, yeasts and more!</a:t>
            </a:r>
          </a:p>
          <a:p>
            <a:endParaRPr lang="en-US" sz="2800" b="1" dirty="0">
              <a:solidFill>
                <a:srgbClr val="53C2B5"/>
              </a:solidFill>
              <a:latin typeface="Arial Nova" panose="020B0504020202020204" pitchFamily="34" charset="0"/>
            </a:endParaRPr>
          </a:p>
          <a:p>
            <a:endParaRPr lang="en-US" sz="2800" b="1" dirty="0">
              <a:solidFill>
                <a:srgbClr val="53C2B5"/>
              </a:solidFill>
              <a:latin typeface="Arial Nova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E80366-192E-7F9B-6604-8AE967BE9299}"/>
              </a:ext>
            </a:extLst>
          </p:cNvPr>
          <p:cNvSpPr txBox="1"/>
          <p:nvPr/>
        </p:nvSpPr>
        <p:spPr>
          <a:xfrm>
            <a:off x="1194816" y="694944"/>
            <a:ext cx="9945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53C2B5"/>
                </a:solidFill>
                <a:latin typeface="Arial Nova" panose="020B0504020202020204" pitchFamily="34" charset="0"/>
              </a:rPr>
              <a:t>Curious?</a:t>
            </a:r>
          </a:p>
        </p:txBody>
      </p:sp>
      <p:pic>
        <p:nvPicPr>
          <p:cNvPr id="3" name="Google Shape;85;p1">
            <a:extLst>
              <a:ext uri="{FF2B5EF4-FFF2-40B4-BE49-F238E27FC236}">
                <a16:creationId xmlns:a16="http://schemas.microsoft.com/office/drawing/2014/main" id="{1CE815AF-AD8A-B5E5-F098-AF57C3E4979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1993" y="4540469"/>
            <a:ext cx="2832100" cy="283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00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4DEC9F86-79E2-42CB-937B-FBC10CEBD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" y="0"/>
            <a:ext cx="1217337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68D4C3-7748-E791-8E88-C475B5100DE5}"/>
              </a:ext>
            </a:extLst>
          </p:cNvPr>
          <p:cNvSpPr txBox="1"/>
          <p:nvPr/>
        </p:nvSpPr>
        <p:spPr>
          <a:xfrm>
            <a:off x="633984" y="1303570"/>
            <a:ext cx="1116787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800" dirty="0">
                <a:ea typeface="+mn-lt"/>
                <a:cs typeface="+mn-lt"/>
                <a:hlinkClick r:id="rId3"/>
              </a:rPr>
              <a:t>caroline@peytonprinciples.com</a:t>
            </a:r>
            <a:endParaRPr lang="en-US" sz="2800" dirty="0">
              <a:ea typeface="+mn-lt"/>
              <a:cs typeface="+mn-lt"/>
            </a:endParaRPr>
          </a:p>
          <a:p>
            <a:r>
              <a:rPr lang="en-US" sz="2800" dirty="0">
                <a:ea typeface="+mn-lt"/>
                <a:cs typeface="+mn-lt"/>
                <a:hlinkClick r:id="rId4"/>
              </a:rPr>
              <a:t>Website: www.peytonprinciples.com</a:t>
            </a:r>
            <a:endParaRPr lang="en-US" sz="1000" dirty="0">
              <a:ea typeface="+mn-lt"/>
              <a:cs typeface="+mn-lt"/>
            </a:endParaRPr>
          </a:p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t: 07730 513303</a:t>
            </a:r>
            <a:endParaRPr lang="en-US" sz="1000" b="1" dirty="0">
              <a:solidFill>
                <a:schemeClr val="bg1">
                  <a:lumMod val="50000"/>
                </a:schemeClr>
              </a:solidFill>
              <a:ea typeface="+mn-lt"/>
              <a:cs typeface="+mn-lt"/>
            </a:endParaRPr>
          </a:p>
          <a:p>
            <a:endParaRPr lang="en-US" sz="1000" b="1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Join my Facebook Group: “Inspired Lifestyle Choices  for Women over 35”</a:t>
            </a:r>
            <a:endParaRPr lang="en-US" sz="1000" b="1" dirty="0">
              <a:solidFill>
                <a:schemeClr val="bg1">
                  <a:lumMod val="50000"/>
                </a:schemeClr>
              </a:solidFill>
              <a:ea typeface="+mn-lt"/>
              <a:cs typeface="+mn-lt"/>
            </a:endParaRPr>
          </a:p>
          <a:p>
            <a:endParaRPr lang="en-US" sz="1000" b="1" dirty="0">
              <a:solidFill>
                <a:schemeClr val="bg1">
                  <a:lumMod val="50000"/>
                </a:schemeClr>
              </a:solidFill>
              <a:ea typeface="+mn-lt"/>
              <a:cs typeface="+mn-lt"/>
            </a:endParaRPr>
          </a:p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You Tube Channel: Peyton Principles Natural Health</a:t>
            </a:r>
            <a:endParaRPr lang="en-US" sz="1000" b="1" dirty="0">
              <a:solidFill>
                <a:schemeClr val="bg1">
                  <a:lumMod val="50000"/>
                </a:schemeClr>
              </a:solidFill>
              <a:ea typeface="+mn-lt"/>
              <a:cs typeface="+mn-lt"/>
            </a:endParaRPr>
          </a:p>
          <a:p>
            <a:endParaRPr lang="en-US" sz="1000" b="1" dirty="0">
              <a:solidFill>
                <a:schemeClr val="bg1">
                  <a:lumMod val="50000"/>
                </a:schemeClr>
              </a:solidFill>
              <a:ea typeface="+mn-lt"/>
              <a:cs typeface="+mn-lt"/>
            </a:endParaRPr>
          </a:p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Instagram: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peytonprincipleshealth</a:t>
            </a:r>
            <a:endParaRPr lang="en-US" sz="3200" b="1" dirty="0">
              <a:solidFill>
                <a:schemeClr val="bg1">
                  <a:lumMod val="50000"/>
                </a:schemeClr>
              </a:solidFill>
              <a:ea typeface="+mn-lt"/>
              <a:cs typeface="+mn-lt"/>
            </a:endParaRPr>
          </a:p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**NEW** Podcast “Nutrition Life Stories”</a:t>
            </a:r>
            <a:endParaRPr lang="en-US" sz="3200" dirty="0"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E80366-192E-7F9B-6604-8AE967BE9299}"/>
              </a:ext>
            </a:extLst>
          </p:cNvPr>
          <p:cNvSpPr txBox="1"/>
          <p:nvPr/>
        </p:nvSpPr>
        <p:spPr>
          <a:xfrm>
            <a:off x="976862" y="718795"/>
            <a:ext cx="9945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53C2B5"/>
                </a:solidFill>
                <a:latin typeface="Arial Nova" panose="020B0504020202020204" pitchFamily="34" charset="0"/>
              </a:rPr>
              <a:t>Get in touch</a:t>
            </a:r>
          </a:p>
        </p:txBody>
      </p:sp>
      <p:pic>
        <p:nvPicPr>
          <p:cNvPr id="3" name="Google Shape;85;p1">
            <a:extLst>
              <a:ext uri="{FF2B5EF4-FFF2-40B4-BE49-F238E27FC236}">
                <a16:creationId xmlns:a16="http://schemas.microsoft.com/office/drawing/2014/main" id="{6EDFCD41-F2A5-35A0-39BD-45381179C99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41993" y="4540469"/>
            <a:ext cx="2832100" cy="283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1018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4DEC9F86-79E2-42CB-937B-FBC10CEBD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337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68D4C3-7748-E791-8E88-C475B5100DE5}"/>
              </a:ext>
            </a:extLst>
          </p:cNvPr>
          <p:cNvSpPr txBox="1"/>
          <p:nvPr/>
        </p:nvSpPr>
        <p:spPr>
          <a:xfrm>
            <a:off x="1192696" y="735675"/>
            <a:ext cx="10038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53C2B5"/>
                </a:solidFill>
                <a:latin typeface="Arial Nova" panose="020B0504020202020204" pitchFamily="34" charset="0"/>
              </a:rPr>
              <a:t>About Me</a:t>
            </a:r>
          </a:p>
        </p:txBody>
      </p:sp>
      <p:pic>
        <p:nvPicPr>
          <p:cNvPr id="4" name="Google Shape;85;p1">
            <a:extLst>
              <a:ext uri="{FF2B5EF4-FFF2-40B4-BE49-F238E27FC236}">
                <a16:creationId xmlns:a16="http://schemas.microsoft.com/office/drawing/2014/main" id="{D8DAA11A-8E66-8A39-19CC-690629D6E06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41993" y="4540469"/>
            <a:ext cx="2832100" cy="2832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511730-D4DF-1443-B97B-343D6B80ADF2}"/>
              </a:ext>
            </a:extLst>
          </p:cNvPr>
          <p:cNvSpPr txBox="1"/>
          <p:nvPr/>
        </p:nvSpPr>
        <p:spPr>
          <a:xfrm>
            <a:off x="748145" y="1732868"/>
            <a:ext cx="1073380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14 years in Clinical Naturopathic Nutrition Practice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Gut Health Expert  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20 years corporate management background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Corporate workshops to help fuel and energise managers and their teams to perform at their best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n-GB" sz="1200" dirty="0">
              <a:solidFill>
                <a:prstClr val="black"/>
              </a:solidFill>
              <a:latin typeface="Arial Nova" panose="020B0504020202020204" pitchFamily="34" charset="0"/>
            </a:endParaRPr>
          </a:p>
          <a:p>
            <a:pPr algn="ctr" defTabSz="685800"/>
            <a:r>
              <a:rPr lang="en-US" sz="2400" b="1" i="1" dirty="0">
                <a:solidFill>
                  <a:srgbClr val="53C2B5"/>
                </a:solidFill>
                <a:latin typeface="Arial Nova" panose="020B0504020202020204" pitchFamily="34" charset="0"/>
              </a:rPr>
              <a:t>“Passionate to help people lead a happier, healthier more active life”</a:t>
            </a:r>
          </a:p>
        </p:txBody>
      </p:sp>
    </p:spTree>
    <p:extLst>
      <p:ext uri="{BB962C8B-B14F-4D97-AF65-F5344CB8AC3E}">
        <p14:creationId xmlns:p14="http://schemas.microsoft.com/office/powerpoint/2010/main" val="348082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Content Placeholder 8" descr="A picture containing text&#10;&#10;Description automatically generated">
            <a:extLst>
              <a:ext uri="{FF2B5EF4-FFF2-40B4-BE49-F238E27FC236}">
                <a16:creationId xmlns:a16="http://schemas.microsoft.com/office/drawing/2014/main" id="{8D4B77D0-25AA-975B-8A2F-85FDD238BF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3" b="1215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77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4DEC9F86-79E2-42CB-937B-FBC10CEBD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" y="280554"/>
            <a:ext cx="1217337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68D4C3-7748-E791-8E88-C475B5100DE5}"/>
              </a:ext>
            </a:extLst>
          </p:cNvPr>
          <p:cNvSpPr txBox="1"/>
          <p:nvPr/>
        </p:nvSpPr>
        <p:spPr>
          <a:xfrm>
            <a:off x="805070" y="1341782"/>
            <a:ext cx="102969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An ecosystem of diverse micro-organisms:</a:t>
            </a:r>
          </a:p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	Bacteria, viruses, fungi – even parasites</a:t>
            </a:r>
            <a:endParaRPr lang="en-US" sz="1000" b="1" dirty="0">
              <a:solidFill>
                <a:schemeClr val="bg1">
                  <a:lumMod val="50000"/>
                </a:schemeClr>
              </a:solidFill>
              <a:latin typeface="Arial Nova" panose="020B0504020202020204" pitchFamily="34" charset="0"/>
            </a:endParaRPr>
          </a:p>
          <a:p>
            <a:endParaRPr lang="en-US" sz="1000" b="1" dirty="0">
              <a:solidFill>
                <a:schemeClr val="bg1">
                  <a:lumMod val="50000"/>
                </a:schemeClr>
              </a:solidFill>
              <a:latin typeface="Arial Nova" panose="020B05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Colonise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 the gastrointestinal tract: stomach, small intestines, colon, rectum</a:t>
            </a:r>
            <a:endParaRPr lang="en-US" sz="1000" b="1" dirty="0">
              <a:solidFill>
                <a:schemeClr val="bg1">
                  <a:lumMod val="50000"/>
                </a:schemeClr>
              </a:solidFill>
              <a:latin typeface="Arial Nova" panose="020B05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000" b="1" dirty="0">
              <a:solidFill>
                <a:schemeClr val="bg1">
                  <a:lumMod val="50000"/>
                </a:schemeClr>
              </a:solidFill>
              <a:latin typeface="Arial Nova" panose="020B05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Most are found in the colon </a:t>
            </a:r>
            <a:endParaRPr lang="en-US" sz="1000" b="1" dirty="0">
              <a:solidFill>
                <a:schemeClr val="bg1">
                  <a:lumMod val="50000"/>
                </a:schemeClr>
              </a:solidFill>
              <a:latin typeface="Arial Nova" panose="020B0504020202020204" pitchFamily="34" charset="0"/>
            </a:endParaRPr>
          </a:p>
          <a:p>
            <a:endParaRPr lang="en-US" sz="1000" b="1" dirty="0">
              <a:solidFill>
                <a:schemeClr val="bg1">
                  <a:lumMod val="50000"/>
                </a:schemeClr>
              </a:solidFill>
              <a:latin typeface="Arial Nova" panose="020B05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Mutually beneficial “symbiotic” relationship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bg1">
                  <a:lumMod val="5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D7ECF9-463E-090B-8C90-EEEDF6EDAAD7}"/>
              </a:ext>
            </a:extLst>
          </p:cNvPr>
          <p:cNvSpPr txBox="1"/>
          <p:nvPr/>
        </p:nvSpPr>
        <p:spPr>
          <a:xfrm>
            <a:off x="5157396" y="695739"/>
            <a:ext cx="2426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53C2B5"/>
                </a:solidFill>
                <a:latin typeface="Arial Nova" panose="020B0504020202020204" pitchFamily="34" charset="0"/>
              </a:rPr>
              <a:t>What is it?</a:t>
            </a:r>
          </a:p>
        </p:txBody>
      </p:sp>
      <p:pic>
        <p:nvPicPr>
          <p:cNvPr id="4" name="Google Shape;85;p1">
            <a:extLst>
              <a:ext uri="{FF2B5EF4-FFF2-40B4-BE49-F238E27FC236}">
                <a16:creationId xmlns:a16="http://schemas.microsoft.com/office/drawing/2014/main" id="{1C596949-37EF-7D86-F58D-F9C84A4689A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41993" y="4540469"/>
            <a:ext cx="2832100" cy="283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0823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4DEC9F86-79E2-42CB-937B-FBC10CEBD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397"/>
            <a:ext cx="12600090" cy="70983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68D4C3-7748-E791-8E88-C475B5100DE5}"/>
              </a:ext>
            </a:extLst>
          </p:cNvPr>
          <p:cNvSpPr txBox="1"/>
          <p:nvPr/>
        </p:nvSpPr>
        <p:spPr>
          <a:xfrm>
            <a:off x="258067" y="1350818"/>
            <a:ext cx="1234202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Estimated 100 trillion microbes- 10 X the cells in your body!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You have more microbes in </a:t>
            </a:r>
            <a:r>
              <a:rPr lang="en-US" sz="2800" b="1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your gut than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there are people in the World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Weighs 1-2Kg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We each have approx. 160 different species (1000 identified)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70% of your immunity starts here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90% of disease can be linked to gut health</a:t>
            </a:r>
          </a:p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Now 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recognised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 as another organ in the body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F042A2-2270-62D4-5EF6-48C06C8CDE20}"/>
              </a:ext>
            </a:extLst>
          </p:cNvPr>
          <p:cNvSpPr txBox="1"/>
          <p:nvPr/>
        </p:nvSpPr>
        <p:spPr>
          <a:xfrm>
            <a:off x="3564082" y="333756"/>
            <a:ext cx="510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53C2B5"/>
                </a:solidFill>
                <a:latin typeface="Arial Nova" panose="020B0504020202020204" pitchFamily="34" charset="0"/>
              </a:rPr>
              <a:t>Did you know……..?</a:t>
            </a:r>
          </a:p>
        </p:txBody>
      </p:sp>
      <p:pic>
        <p:nvPicPr>
          <p:cNvPr id="4" name="Google Shape;85;p1">
            <a:extLst>
              <a:ext uri="{FF2B5EF4-FFF2-40B4-BE49-F238E27FC236}">
                <a16:creationId xmlns:a16="http://schemas.microsoft.com/office/drawing/2014/main" id="{29CF956B-1607-79AF-C27E-F9C2CC8E23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91248" y="4277197"/>
            <a:ext cx="2832100" cy="2832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6270D9-614B-09D0-8647-05BFFB49A4B8}"/>
              </a:ext>
            </a:extLst>
          </p:cNvPr>
          <p:cNvSpPr txBox="1"/>
          <p:nvPr/>
        </p:nvSpPr>
        <p:spPr>
          <a:xfrm>
            <a:off x="436418" y="4830093"/>
            <a:ext cx="8073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53C2B5"/>
                </a:solidFill>
                <a:latin typeface="Congenial" panose="020F0502020204030204" pitchFamily="34" charset="0"/>
                <a:cs typeface="Congenial" panose="020F0502020204030204" pitchFamily="34" charset="0"/>
              </a:rPr>
              <a:t>“Today’s understanding - tomorrow’s understanding will be even more mind-blowing”</a:t>
            </a:r>
          </a:p>
        </p:txBody>
      </p:sp>
    </p:spTree>
    <p:extLst>
      <p:ext uri="{BB962C8B-B14F-4D97-AF65-F5344CB8AC3E}">
        <p14:creationId xmlns:p14="http://schemas.microsoft.com/office/powerpoint/2010/main" val="249712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4E806-90F2-B8F5-DFF0-8D613265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415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53C2B5"/>
                </a:solidFill>
                <a:latin typeface="Arial Nova" panose="020B0504020202020204" pitchFamily="34" charset="0"/>
              </a:rPr>
              <a:t>Dysbiosis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3E0A2-70B3-7C26-5147-5481674D3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V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ery often </a:t>
            </a:r>
            <a:r>
              <a:rPr lang="en-US" sz="2800" b="1" dirty="0">
                <a:solidFill>
                  <a:srgbClr val="FF0000"/>
                </a:solidFill>
                <a:latin typeface="Arial Nova" panose="020B0504020202020204" pitchFamily="34" charset="0"/>
              </a:rPr>
              <a:t>***</a:t>
            </a:r>
            <a:r>
              <a:rPr lang="en-US" sz="2800" b="1" i="1" dirty="0">
                <a:solidFill>
                  <a:srgbClr val="FF0000"/>
                </a:solidFill>
                <a:latin typeface="Arial Nova" panose="020B0504020202020204" pitchFamily="34" charset="0"/>
              </a:rPr>
              <a:t>CHAOS***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 occurs!!!!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Large car car park from above">
            <a:extLst>
              <a:ext uri="{FF2B5EF4-FFF2-40B4-BE49-F238E27FC236}">
                <a16:creationId xmlns:a16="http://schemas.microsoft.com/office/drawing/2014/main" id="{E7F8DECF-F943-EA2E-F81A-1E07B0EEA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62" y="1319281"/>
            <a:ext cx="4665450" cy="310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9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4DEC9F86-79E2-42CB-937B-FBC10CEBD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" y="280554"/>
            <a:ext cx="1217337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D7ECF9-463E-090B-8C90-EEEDF6EDAAD7}"/>
              </a:ext>
            </a:extLst>
          </p:cNvPr>
          <p:cNvSpPr txBox="1"/>
          <p:nvPr/>
        </p:nvSpPr>
        <p:spPr>
          <a:xfrm>
            <a:off x="3920846" y="672525"/>
            <a:ext cx="4188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53C2B5"/>
                </a:solidFill>
                <a:latin typeface="Arial Nova" panose="020B0504020202020204" pitchFamily="34" charset="0"/>
              </a:rPr>
              <a:t>Dysbiosis- Definition</a:t>
            </a:r>
          </a:p>
        </p:txBody>
      </p:sp>
      <p:pic>
        <p:nvPicPr>
          <p:cNvPr id="4" name="Google Shape;85;p1">
            <a:extLst>
              <a:ext uri="{FF2B5EF4-FFF2-40B4-BE49-F238E27FC236}">
                <a16:creationId xmlns:a16="http://schemas.microsoft.com/office/drawing/2014/main" id="{1C596949-37EF-7D86-F58D-F9C84A4689A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1993" y="4540469"/>
            <a:ext cx="2832100" cy="2832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FF2F9D-7833-74FE-6727-2949ADACA14D}"/>
              </a:ext>
            </a:extLst>
          </p:cNvPr>
          <p:cNvSpPr txBox="1"/>
          <p:nvPr/>
        </p:nvSpPr>
        <p:spPr>
          <a:xfrm>
            <a:off x="2146852" y="2110936"/>
            <a:ext cx="819978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7F7F7F"/>
                </a:solidFill>
                <a:latin typeface="Arial Nova" panose="020B0504020202020204" pitchFamily="34" charset="0"/>
              </a:rPr>
              <a:t>“An imbalance in your gut between “good” bacteria and “bad” pathogens that contribute to chronic conditions and ill health”</a:t>
            </a:r>
            <a:endParaRPr lang="en-US" sz="3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47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1C988-CA82-A771-5542-9E7FD7925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836B1A02-6A78-F3D2-691F-82EB83077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" y="280554"/>
            <a:ext cx="1217337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B0D56D-EE34-75F2-703B-9695109597A0}"/>
              </a:ext>
            </a:extLst>
          </p:cNvPr>
          <p:cNvSpPr txBox="1"/>
          <p:nvPr/>
        </p:nvSpPr>
        <p:spPr>
          <a:xfrm>
            <a:off x="4528066" y="672525"/>
            <a:ext cx="2973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53C2B5"/>
                </a:solidFill>
                <a:latin typeface="Arial Nova" panose="020B0504020202020204" pitchFamily="34" charset="0"/>
              </a:rPr>
              <a:t>Gut Brain Axis</a:t>
            </a:r>
          </a:p>
        </p:txBody>
      </p:sp>
      <p:pic>
        <p:nvPicPr>
          <p:cNvPr id="4" name="Google Shape;85;p1">
            <a:extLst>
              <a:ext uri="{FF2B5EF4-FFF2-40B4-BE49-F238E27FC236}">
                <a16:creationId xmlns:a16="http://schemas.microsoft.com/office/drawing/2014/main" id="{4596F1CB-B9F5-714E-52A7-E3257B235E6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41993" y="4540469"/>
            <a:ext cx="2832100" cy="2832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FE9F73-F46E-FB76-A903-C4FA83B6EBFF}"/>
              </a:ext>
            </a:extLst>
          </p:cNvPr>
          <p:cNvSpPr txBox="1"/>
          <p:nvPr/>
        </p:nvSpPr>
        <p:spPr>
          <a:xfrm>
            <a:off x="1049483" y="1649272"/>
            <a:ext cx="1037012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F7F7F"/>
                </a:solidFill>
              </a:rPr>
              <a:t>Separate nervous system connects gut directly with the brain  “Enteric Nervous System”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F7F7F"/>
                </a:solidFill>
              </a:rPr>
              <a:t>2-way flow of communication via neurotransmitters (hormone like chemicals)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F7F7F"/>
                </a:solidFill>
              </a:rPr>
              <a:t>90% serotonin and 50% dopamine produced in gut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F7F7F"/>
                </a:solidFill>
              </a:rPr>
              <a:t>Gut is influencing mind, brain &amp; </a:t>
            </a:r>
            <a:r>
              <a:rPr lang="en-US" sz="3200" b="1" dirty="0" err="1">
                <a:solidFill>
                  <a:srgbClr val="7F7F7F"/>
                </a:solidFill>
              </a:rPr>
              <a:t>behaviour</a:t>
            </a:r>
            <a:endParaRPr lang="en-US" sz="3200" b="1" dirty="0">
              <a:solidFill>
                <a:srgbClr val="7F7F7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68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52D4B-747F-910D-CAF4-A890D5FF1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78956F59-8EC3-C8E4-A05F-EC3E9F648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" y="280554"/>
            <a:ext cx="1217337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629CB3-8A43-EACC-4497-D9A6DA406037}"/>
              </a:ext>
            </a:extLst>
          </p:cNvPr>
          <p:cNvSpPr txBox="1"/>
          <p:nvPr/>
        </p:nvSpPr>
        <p:spPr>
          <a:xfrm>
            <a:off x="2597727" y="672525"/>
            <a:ext cx="7720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53C2B5"/>
                </a:solidFill>
                <a:latin typeface="Arial Nova" panose="020B0504020202020204" pitchFamily="34" charset="0"/>
              </a:rPr>
              <a:t>Microbiome Disruption and Parkinson’s</a:t>
            </a:r>
          </a:p>
        </p:txBody>
      </p:sp>
      <p:pic>
        <p:nvPicPr>
          <p:cNvPr id="4" name="Google Shape;85;p1">
            <a:extLst>
              <a:ext uri="{FF2B5EF4-FFF2-40B4-BE49-F238E27FC236}">
                <a16:creationId xmlns:a16="http://schemas.microsoft.com/office/drawing/2014/main" id="{3A837D85-2A2D-5635-8747-89DDC759862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1993" y="4540469"/>
            <a:ext cx="2832100" cy="2832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90EE7B-E8EC-1631-E56F-720FF097645D}"/>
              </a:ext>
            </a:extLst>
          </p:cNvPr>
          <p:cNvSpPr txBox="1"/>
          <p:nvPr/>
        </p:nvSpPr>
        <p:spPr>
          <a:xfrm>
            <a:off x="800100" y="1649273"/>
            <a:ext cx="1003761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F7F7F"/>
                </a:solidFill>
              </a:rPr>
              <a:t>Lack of abundance of commensal bacteria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F7F7F"/>
                </a:solidFill>
              </a:rPr>
              <a:t>Increase in pro-inflammatory pathogens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F7F7F"/>
                </a:solidFill>
              </a:rPr>
              <a:t>Breakdown of the mucosal gut barrier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F7F7F"/>
                </a:solidFill>
              </a:rPr>
              <a:t>Toxicity passes through “leaky” gut and </a:t>
            </a:r>
            <a:r>
              <a:rPr lang="en-US" sz="3200" b="1" u="sng" dirty="0">
                <a:solidFill>
                  <a:srgbClr val="7F7F7F"/>
                </a:solidFill>
              </a:rPr>
              <a:t>may</a:t>
            </a:r>
            <a:r>
              <a:rPr lang="en-US" sz="3200" b="1" dirty="0">
                <a:solidFill>
                  <a:srgbClr val="7F7F7F"/>
                </a:solidFill>
              </a:rPr>
              <a:t> trigger</a:t>
            </a:r>
            <a:br>
              <a:rPr lang="en-US" sz="3200" b="1" dirty="0">
                <a:solidFill>
                  <a:srgbClr val="7F7F7F"/>
                </a:solidFill>
              </a:rPr>
            </a:br>
            <a:r>
              <a:rPr lang="en-US" sz="3200" b="1" dirty="0">
                <a:solidFill>
                  <a:srgbClr val="7F7F7F"/>
                </a:solidFill>
              </a:rPr>
              <a:t>▶️ Systemic inflammation</a:t>
            </a:r>
            <a:br>
              <a:rPr lang="en-US" sz="3200" b="1" dirty="0">
                <a:solidFill>
                  <a:srgbClr val="7F7F7F"/>
                </a:solidFill>
              </a:rPr>
            </a:br>
            <a:r>
              <a:rPr lang="en-US" sz="3200" b="1" dirty="0">
                <a:solidFill>
                  <a:srgbClr val="7F7F7F"/>
                </a:solidFill>
              </a:rPr>
              <a:t>▶️ Over stimulation of the immune system</a:t>
            </a:r>
            <a:br>
              <a:rPr lang="en-US" sz="3200" b="1" dirty="0">
                <a:solidFill>
                  <a:srgbClr val="7F7F7F"/>
                </a:solidFill>
              </a:rPr>
            </a:br>
            <a:r>
              <a:rPr lang="en-US" sz="3200" b="1" dirty="0">
                <a:solidFill>
                  <a:srgbClr val="7F7F7F"/>
                </a:solidFill>
              </a:rPr>
              <a:t>▶️ Over accumulation of proteins in neurons and cell death (degeneration) leading to loss of dopamine</a:t>
            </a:r>
          </a:p>
          <a:p>
            <a:pPr algn="ctr"/>
            <a:r>
              <a:rPr lang="en-US" sz="3200" b="1" i="1" dirty="0">
                <a:solidFill>
                  <a:srgbClr val="7F7F7F"/>
                </a:solidFill>
              </a:rPr>
              <a:t>Nervous System Degeneration</a:t>
            </a:r>
          </a:p>
        </p:txBody>
      </p:sp>
    </p:spTree>
    <p:extLst>
      <p:ext uri="{BB962C8B-B14F-4D97-AF65-F5344CB8AC3E}">
        <p14:creationId xmlns:p14="http://schemas.microsoft.com/office/powerpoint/2010/main" val="372356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549</Words>
  <Application>Microsoft Macintosh PowerPoint</Application>
  <PresentationFormat>Widescreen</PresentationFormat>
  <Paragraphs>93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Nova</vt:lpstr>
      <vt:lpstr>Calibri</vt:lpstr>
      <vt:lpstr>Calibri Light</vt:lpstr>
      <vt:lpstr>Congenial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Dysbiosis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Jerick John Cabrera</dc:creator>
  <cp:lastModifiedBy>caroline peyton</cp:lastModifiedBy>
  <cp:revision>6</cp:revision>
  <cp:lastPrinted>2022-05-12T15:47:24Z</cp:lastPrinted>
  <dcterms:created xsi:type="dcterms:W3CDTF">2020-11-02T15:03:20Z</dcterms:created>
  <dcterms:modified xsi:type="dcterms:W3CDTF">2024-02-14T09:01:34Z</dcterms:modified>
</cp:coreProperties>
</file>